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94" r:id="rId7"/>
    <p:sldId id="304" r:id="rId8"/>
    <p:sldId id="296" r:id="rId9"/>
    <p:sldId id="301" r:id="rId10"/>
    <p:sldId id="269" r:id="rId11"/>
    <p:sldId id="305" r:id="rId12"/>
    <p:sldId id="290" r:id="rId13"/>
    <p:sldId id="306" r:id="rId14"/>
    <p:sldId id="303" r:id="rId15"/>
    <p:sldId id="282" r:id="rId16"/>
    <p:sldId id="276" r:id="rId17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5F6FB"/>
    <a:srgbClr val="D1FBFF"/>
    <a:srgbClr val="AFF7FF"/>
    <a:srgbClr val="FFFF66"/>
    <a:srgbClr val="5D9FD5"/>
    <a:srgbClr val="003366"/>
    <a:srgbClr val="C7CDD7"/>
    <a:srgbClr val="327FBE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259" autoAdjust="0"/>
  </p:normalViewPr>
  <p:slideViewPr>
    <p:cSldViewPr>
      <p:cViewPr varScale="1">
        <p:scale>
          <a:sx n="72" d="100"/>
          <a:sy n="72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Текущий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E-4025-AA7F-CCE9B8825A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EE-4025-AA7F-CCE9B8825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576303"/>
        <c:axId val="1477579215"/>
      </c:barChart>
      <c:catAx>
        <c:axId val="147757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7579215"/>
        <c:crosses val="autoZero"/>
        <c:auto val="1"/>
        <c:lblAlgn val="ctr"/>
        <c:lblOffset val="100"/>
        <c:noMultiLvlLbl val="0"/>
      </c:catAx>
      <c:valAx>
        <c:axId val="147757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7576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412776"/>
            <a:ext cx="8640960" cy="27793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</a:t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документооборота в </a:t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педагогических </a:t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ДОУ»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121714"/>
            <a:ext cx="6840760" cy="1041874"/>
          </a:xfrm>
        </p:spPr>
        <p:txBody>
          <a:bodyPr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238»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654066,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Кемеровская область, г. Новокузнецк, улица 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Грдины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дом 20А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8(3843)35-15-98,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detsadvvkz238@mail.ru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429083"/>
              </p:ext>
            </p:extLst>
          </p:nvPr>
        </p:nvGraphicFramePr>
        <p:xfrm>
          <a:off x="899592" y="1268760"/>
          <a:ext cx="7344816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1464338704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3206989760"/>
                    </a:ext>
                  </a:extLst>
                </a:gridCol>
              </a:tblGrid>
              <a:tr h="5418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«Было»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«Стало»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73489"/>
                  </a:ext>
                </a:extLst>
              </a:tr>
              <a:tr h="4210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92332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2322258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10" y="2420888"/>
            <a:ext cx="2322258" cy="309634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06966" y="116632"/>
            <a:ext cx="54498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результатов проекта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документооборота в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педагогических работников ДОУ»</a:t>
            </a:r>
          </a:p>
        </p:txBody>
      </p:sp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429083"/>
              </p:ext>
            </p:extLst>
          </p:nvPr>
        </p:nvGraphicFramePr>
        <p:xfrm>
          <a:off x="899592" y="1268760"/>
          <a:ext cx="7344816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1464338704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3206989760"/>
                    </a:ext>
                  </a:extLst>
                </a:gridCol>
              </a:tblGrid>
              <a:tr h="5418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«Было»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«Стало»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73489"/>
                  </a:ext>
                </a:extLst>
              </a:tr>
              <a:tr h="4210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92332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2322258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10" y="2420888"/>
            <a:ext cx="2322258" cy="309634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06966" y="116632"/>
            <a:ext cx="54498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результатов проекта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документооборота в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педагогических работников ДОУ»</a:t>
            </a:r>
          </a:p>
        </p:txBody>
      </p:sp>
    </p:spTree>
    <p:extLst>
      <p:ext uri="{BB962C8B-B14F-4D97-AF65-F5344CB8AC3E}">
        <p14:creationId xmlns:p14="http://schemas.microsoft.com/office/powerpoint/2010/main" val="935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49945"/>
              </p:ext>
            </p:extLst>
          </p:nvPr>
        </p:nvGraphicFramePr>
        <p:xfrm>
          <a:off x="1043608" y="1196752"/>
          <a:ext cx="7344816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1464338704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206989760"/>
                    </a:ext>
                  </a:extLst>
                </a:gridCol>
              </a:tblGrid>
              <a:tr h="5293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«Было»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«Стало»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73489"/>
                  </a:ext>
                </a:extLst>
              </a:tr>
              <a:tr h="47992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92332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82714"/>
            <a:ext cx="3088081" cy="2185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3"/>
            <a:ext cx="3057322" cy="198069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19095" y="32792"/>
            <a:ext cx="54498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результатов проекта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документооборота в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педагогических работников ДОУ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24532"/>
          <a:stretch/>
        </p:blipFill>
        <p:spPr>
          <a:xfrm>
            <a:off x="5004048" y="4005064"/>
            <a:ext cx="3057322" cy="23407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0" r="10800" b="27951"/>
          <a:stretch/>
        </p:blipFill>
        <p:spPr>
          <a:xfrm>
            <a:off x="1187624" y="1864025"/>
            <a:ext cx="3088081" cy="21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843386"/>
              </p:ext>
            </p:extLst>
          </p:nvPr>
        </p:nvGraphicFramePr>
        <p:xfrm>
          <a:off x="611560" y="1196752"/>
          <a:ext cx="8136904" cy="5439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1464338704"/>
                    </a:ext>
                  </a:extLst>
                </a:gridCol>
              </a:tblGrid>
              <a:tr h="52933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73489"/>
                  </a:ext>
                </a:extLst>
              </a:tr>
              <a:tr h="479926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923324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919095" y="32792"/>
            <a:ext cx="54498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результатов проекта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документооборота в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педагогических работников ДОУ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8840"/>
            <a:ext cx="3369455" cy="28833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12" y="3717032"/>
            <a:ext cx="3817382" cy="26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640632" y="116632"/>
            <a:ext cx="5449825" cy="138499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проекта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документооборота в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педагогических работников ДОУ»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6961"/>
            <a:ext cx="85248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6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76513" y="116632"/>
            <a:ext cx="5578065" cy="138499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документооборота в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педагогических работников ДОУ»»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75075"/>
              </p:ext>
            </p:extLst>
          </p:nvPr>
        </p:nvGraphicFramePr>
        <p:xfrm>
          <a:off x="755576" y="1501627"/>
          <a:ext cx="7992888" cy="3577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39176105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6331213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7441237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469473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9653508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21469055"/>
                    </a:ext>
                  </a:extLst>
                </a:gridCol>
                <a:gridCol w="729081">
                  <a:extLst>
                    <a:ext uri="{9D8B030D-6E8A-4147-A177-3AD203B41FA5}">
                      <a16:colId xmlns:a16="http://schemas.microsoft.com/office/drawing/2014/main" val="3911790160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val="3567659259"/>
                    </a:ext>
                  </a:extLst>
                </a:gridCol>
              </a:tblGrid>
              <a:tr h="36853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тыс. руб.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источники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источники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026238"/>
                  </a:ext>
                </a:extLst>
              </a:tr>
              <a:tr h="4875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субъекта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Заемные средства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Прочее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142591"/>
                  </a:ext>
                </a:extLst>
              </a:tr>
              <a:tr h="3685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Папки архивные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52066"/>
                  </a:ext>
                </a:extLst>
              </a:tr>
              <a:tr h="5906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Пленка для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ламинированния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413,38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413,38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89472"/>
                  </a:ext>
                </a:extLst>
              </a:tr>
              <a:tr h="47690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Бумага «Светокопия»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68008"/>
                  </a:ext>
                </a:extLst>
              </a:tr>
              <a:tr h="3685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Краска для ксероксов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39113"/>
                  </a:ext>
                </a:extLst>
              </a:tr>
              <a:tr h="3685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Скотч двусторонний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45671"/>
                  </a:ext>
                </a:extLst>
              </a:tr>
              <a:tr h="36853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6118,38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900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3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764704"/>
            <a:ext cx="712879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№238» 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Александровна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(905)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908 0554 </a:t>
            </a:r>
          </a:p>
          <a:p>
            <a:pPr>
              <a:lnSpc>
                <a:spcPct val="150000"/>
              </a:lnSpc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Симонова Ирина Николаевна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913) 328 8585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990" y="116632"/>
            <a:ext cx="5513945" cy="1015663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Lean-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документооборота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педагогических работников ДОУ»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98506"/>
              </p:ext>
            </p:extLst>
          </p:nvPr>
        </p:nvGraphicFramePr>
        <p:xfrm>
          <a:off x="307922" y="1409294"/>
          <a:ext cx="8640960" cy="521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19">
                  <a:extLst>
                    <a:ext uri="{9D8B030D-6E8A-4147-A177-3AD203B41FA5}">
                      <a16:colId xmlns:a16="http://schemas.microsoft.com/office/drawing/2014/main" val="946603097"/>
                    </a:ext>
                  </a:extLst>
                </a:gridCol>
                <a:gridCol w="4577541">
                  <a:extLst>
                    <a:ext uri="{9D8B030D-6E8A-4147-A177-3AD203B41FA5}">
                      <a16:colId xmlns:a16="http://schemas.microsoft.com/office/drawing/2014/main" val="3847224197"/>
                    </a:ext>
                  </a:extLst>
                </a:gridCol>
              </a:tblGrid>
              <a:tr h="220160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данные: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Заказчик: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заведующий МБДОУ «Детский сад № 238»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Сепп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М.А.</a:t>
                      </a:r>
                    </a:p>
                    <a:p>
                      <a:r>
                        <a:rPr lang="ru-RU" sz="11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Процесс: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сокращение затрат и оптимизация документооборота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работе педагога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1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 процесса: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от оптимизации документооборота в деятельности педагогических работника ДОУ до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постоянного использования.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1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1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старший воспитатель Симонова И.Н.</a:t>
                      </a:r>
                    </a:p>
                    <a:p>
                      <a:pPr algn="just"/>
                      <a:r>
                        <a:rPr lang="ru-RU" sz="11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1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1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воспитатель: Меркулова Н.А., учитель-логопед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Акимова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О.Е., педагог-психолог Широких Т.Ю.</a:t>
                      </a:r>
                      <a:endParaRPr lang="ru-RU" sz="1100" b="0" kern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Обоснование: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Лишний документооборот, скопление бумажных документов.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ожидание запрошенной информации заведующего, старшего воспитателя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база информации в любое время и в любом месте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исполнительская дисциплина и проблемы контроля сотрудников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возможности оперативного поиска информации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639955"/>
                  </a:ext>
                </a:extLst>
              </a:tr>
              <a:tr h="3014275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Цели и эффекты: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Эффекты: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единой электронной базы отчетности документов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Доступная электронная база в любое время и в любом месте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Своевременная сдача отчетов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Сроки: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паспорта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-проекта («13» января 2023г.)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Картирование текущего состояния («16» января 2023г. по «31» января 2023г.)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 и потерь (с «01» февраля 2023г.  по «12» февраля 2023г.)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карты целевого состояния (с «13» февраля 2023г.  по «19» февраля 2023г.)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плана мероприятий (с «20» февраля 2023г.  по «28» февраля 2023г.)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плана мероприятий с «1» марта 2023г.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 (с «6» марта 2023г.  по «19» марта 2023г.)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результатов (с «20» марта 2023г.  по «31» марта 2023г.)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-проекта (с «03» апреля 2023г.)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стабильности достигнутых результатов (с «10» апреля 2023г  по «23» апреля 2023г.)</a:t>
                      </a: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11585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24" r="-1"/>
          <a:stretch/>
        </p:blipFill>
        <p:spPr>
          <a:xfrm>
            <a:off x="338554" y="3933056"/>
            <a:ext cx="3976046" cy="8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156373"/>
              </p:ext>
            </p:extLst>
          </p:nvPr>
        </p:nvGraphicFramePr>
        <p:xfrm>
          <a:off x="193112" y="1317508"/>
          <a:ext cx="8688981" cy="52650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96327">
                  <a:extLst>
                    <a:ext uri="{9D8B030D-6E8A-4147-A177-3AD203B41FA5}">
                      <a16:colId xmlns:a16="http://schemas.microsoft.com/office/drawing/2014/main" val="2320681"/>
                    </a:ext>
                  </a:extLst>
                </a:gridCol>
                <a:gridCol w="1410553">
                  <a:extLst>
                    <a:ext uri="{9D8B030D-6E8A-4147-A177-3AD203B41FA5}">
                      <a16:colId xmlns:a16="http://schemas.microsoft.com/office/drawing/2014/main" val="1623677214"/>
                    </a:ext>
                  </a:extLst>
                </a:gridCol>
                <a:gridCol w="1485774">
                  <a:extLst>
                    <a:ext uri="{9D8B030D-6E8A-4147-A177-3AD203B41FA5}">
                      <a16:colId xmlns:a16="http://schemas.microsoft.com/office/drawing/2014/main" val="3201483693"/>
                    </a:ext>
                  </a:extLst>
                </a:gridCol>
                <a:gridCol w="2896327">
                  <a:extLst>
                    <a:ext uri="{9D8B030D-6E8A-4147-A177-3AD203B41FA5}">
                      <a16:colId xmlns:a16="http://schemas.microsoft.com/office/drawing/2014/main" val="2738410509"/>
                    </a:ext>
                  </a:extLst>
                </a:gridCol>
              </a:tblGrid>
              <a:tr h="2183500">
                <a:tc gridSpan="2">
                  <a:txBody>
                    <a:bodyPr/>
                    <a:lstStyle/>
                    <a:p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 проекта 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«Детский сад №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8»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Сепп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Марина Александровна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</a:p>
                    <a:p>
                      <a:pPr algn="ctr"/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</a:p>
                    <a:p>
                      <a:pPr algn="ctr"/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«Детский сад №</a:t>
                      </a:r>
                      <a:r>
                        <a:rPr lang="en-US" sz="12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pPr lvl="0"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Симонова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Ирина Николаевна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656689"/>
                  </a:ext>
                </a:extLst>
              </a:tr>
              <a:tr h="42983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группа проекта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838637"/>
                  </a:ext>
                </a:extLst>
              </a:tr>
              <a:tr h="1841512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«Детский сад № 238»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Меркулова Наталья Александровна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«Детский сад № 238»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Широких Татьяна Юрьевна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– логопед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«Детский сад № 238»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Акимова Олеся Евгеньевна</a:t>
                      </a: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5723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233" y="169415"/>
            <a:ext cx="5513945" cy="1015663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Lean-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документооборота в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педагогических работников ДОУ»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19357" y="2287471"/>
            <a:ext cx="4104457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720080" cy="951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98" y="1495641"/>
            <a:ext cx="720080" cy="9519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62415"/>
            <a:ext cx="973714" cy="12872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78" y="4162414"/>
            <a:ext cx="973714" cy="12872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10" y="4162414"/>
            <a:ext cx="973714" cy="12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88640"/>
            <a:ext cx="70567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документооборота в деятельности педагогических работников ДОУ»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способ картирования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object 29"/>
          <p:cNvGrpSpPr/>
          <p:nvPr/>
        </p:nvGrpSpPr>
        <p:grpSpPr>
          <a:xfrm>
            <a:off x="5018404" y="4309745"/>
            <a:ext cx="529590" cy="587375"/>
            <a:chOff x="5018404" y="4309745"/>
            <a:chExt cx="529590" cy="587375"/>
          </a:xfrm>
        </p:grpSpPr>
        <p:sp>
          <p:nvSpPr>
            <p:cNvPr id="32" name="object 30"/>
            <p:cNvSpPr/>
            <p:nvPr/>
          </p:nvSpPr>
          <p:spPr>
            <a:xfrm>
              <a:off x="5033009" y="4324350"/>
              <a:ext cx="500380" cy="558165"/>
            </a:xfrm>
            <a:custGeom>
              <a:avLst/>
              <a:gdLst/>
              <a:ahLst/>
              <a:cxnLst/>
              <a:rect l="l" t="t" r="r" b="b"/>
              <a:pathLst>
                <a:path w="500379" h="558164">
                  <a:moveTo>
                    <a:pt x="336041" y="0"/>
                  </a:moveTo>
                  <a:lnTo>
                    <a:pt x="249936" y="149732"/>
                  </a:lnTo>
                  <a:lnTo>
                    <a:pt x="193293" y="59308"/>
                  </a:lnTo>
                  <a:lnTo>
                    <a:pt x="169163" y="163194"/>
                  </a:lnTo>
                  <a:lnTo>
                    <a:pt x="8509" y="59308"/>
                  </a:lnTo>
                  <a:lnTo>
                    <a:pt x="107061" y="196723"/>
                  </a:lnTo>
                  <a:lnTo>
                    <a:pt x="0" y="222504"/>
                  </a:lnTo>
                  <a:lnTo>
                    <a:pt x="86105" y="304038"/>
                  </a:lnTo>
                  <a:lnTo>
                    <a:pt x="3175" y="376681"/>
                  </a:lnTo>
                  <a:lnTo>
                    <a:pt x="131190" y="359918"/>
                  </a:lnTo>
                  <a:lnTo>
                    <a:pt x="110236" y="454913"/>
                  </a:lnTo>
                  <a:lnTo>
                    <a:pt x="178562" y="403479"/>
                  </a:lnTo>
                  <a:lnTo>
                    <a:pt x="196341" y="557783"/>
                  </a:lnTo>
                  <a:lnTo>
                    <a:pt x="243712" y="385699"/>
                  </a:lnTo>
                  <a:lnTo>
                    <a:pt x="306577" y="509650"/>
                  </a:lnTo>
                  <a:lnTo>
                    <a:pt x="324485" y="373380"/>
                  </a:lnTo>
                  <a:lnTo>
                    <a:pt x="419862" y="467232"/>
                  </a:lnTo>
                  <a:lnTo>
                    <a:pt x="389636" y="334263"/>
                  </a:lnTo>
                  <a:lnTo>
                    <a:pt x="499872" y="343154"/>
                  </a:lnTo>
                  <a:lnTo>
                    <a:pt x="407415" y="270510"/>
                  </a:lnTo>
                  <a:lnTo>
                    <a:pt x="488188" y="210185"/>
                  </a:lnTo>
                  <a:lnTo>
                    <a:pt x="386461" y="188849"/>
                  </a:lnTo>
                  <a:lnTo>
                    <a:pt x="425323" y="115062"/>
                  </a:lnTo>
                  <a:lnTo>
                    <a:pt x="327532" y="137541"/>
                  </a:lnTo>
                  <a:lnTo>
                    <a:pt x="336041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5033009" y="4324350"/>
              <a:ext cx="500380" cy="558165"/>
            </a:xfrm>
            <a:custGeom>
              <a:avLst/>
              <a:gdLst/>
              <a:ahLst/>
              <a:cxnLst/>
              <a:rect l="l" t="t" r="r" b="b"/>
              <a:pathLst>
                <a:path w="500379" h="558164">
                  <a:moveTo>
                    <a:pt x="249936" y="149732"/>
                  </a:moveTo>
                  <a:lnTo>
                    <a:pt x="336041" y="0"/>
                  </a:lnTo>
                  <a:lnTo>
                    <a:pt x="327532" y="137541"/>
                  </a:lnTo>
                  <a:lnTo>
                    <a:pt x="425323" y="115062"/>
                  </a:lnTo>
                  <a:lnTo>
                    <a:pt x="386461" y="188849"/>
                  </a:lnTo>
                  <a:lnTo>
                    <a:pt x="488188" y="210185"/>
                  </a:lnTo>
                  <a:lnTo>
                    <a:pt x="407415" y="270510"/>
                  </a:lnTo>
                  <a:lnTo>
                    <a:pt x="499872" y="343154"/>
                  </a:lnTo>
                  <a:lnTo>
                    <a:pt x="389636" y="334263"/>
                  </a:lnTo>
                  <a:lnTo>
                    <a:pt x="419862" y="467232"/>
                  </a:lnTo>
                  <a:lnTo>
                    <a:pt x="324485" y="373380"/>
                  </a:lnTo>
                  <a:lnTo>
                    <a:pt x="306577" y="509650"/>
                  </a:lnTo>
                  <a:lnTo>
                    <a:pt x="243712" y="385699"/>
                  </a:lnTo>
                  <a:lnTo>
                    <a:pt x="196341" y="557783"/>
                  </a:lnTo>
                  <a:lnTo>
                    <a:pt x="178562" y="403479"/>
                  </a:lnTo>
                  <a:lnTo>
                    <a:pt x="110236" y="454913"/>
                  </a:lnTo>
                  <a:lnTo>
                    <a:pt x="131190" y="359918"/>
                  </a:lnTo>
                  <a:lnTo>
                    <a:pt x="3175" y="376681"/>
                  </a:lnTo>
                  <a:lnTo>
                    <a:pt x="86105" y="304038"/>
                  </a:lnTo>
                  <a:lnTo>
                    <a:pt x="0" y="222504"/>
                  </a:lnTo>
                  <a:lnTo>
                    <a:pt x="107061" y="196723"/>
                  </a:lnTo>
                  <a:lnTo>
                    <a:pt x="8509" y="59308"/>
                  </a:lnTo>
                  <a:lnTo>
                    <a:pt x="169163" y="163194"/>
                  </a:lnTo>
                  <a:lnTo>
                    <a:pt x="193293" y="59308"/>
                  </a:lnTo>
                  <a:lnTo>
                    <a:pt x="249936" y="149732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7"/>
          <p:cNvSpPr txBox="1"/>
          <p:nvPr/>
        </p:nvSpPr>
        <p:spPr>
          <a:xfrm>
            <a:off x="5231384" y="4515992"/>
            <a:ext cx="958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 smtClean="0">
                <a:latin typeface="Times New Roman"/>
                <a:cs typeface="Times New Roman"/>
              </a:rPr>
              <a:t>1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0" name="object 38"/>
          <p:cNvSpPr txBox="1"/>
          <p:nvPr/>
        </p:nvSpPr>
        <p:spPr>
          <a:xfrm>
            <a:off x="5867780" y="4493132"/>
            <a:ext cx="2198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Необоснованные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потери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времени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2" name="object 40"/>
          <p:cNvGrpSpPr/>
          <p:nvPr/>
        </p:nvGrpSpPr>
        <p:grpSpPr>
          <a:xfrm>
            <a:off x="5018404" y="4904104"/>
            <a:ext cx="529590" cy="585470"/>
            <a:chOff x="5018404" y="4904104"/>
            <a:chExt cx="529590" cy="585470"/>
          </a:xfrm>
        </p:grpSpPr>
        <p:sp>
          <p:nvSpPr>
            <p:cNvPr id="43" name="object 41"/>
            <p:cNvSpPr/>
            <p:nvPr/>
          </p:nvSpPr>
          <p:spPr>
            <a:xfrm>
              <a:off x="5033009" y="4918709"/>
              <a:ext cx="500380" cy="556260"/>
            </a:xfrm>
            <a:custGeom>
              <a:avLst/>
              <a:gdLst/>
              <a:ahLst/>
              <a:cxnLst/>
              <a:rect l="l" t="t" r="r" b="b"/>
              <a:pathLst>
                <a:path w="500379" h="556260">
                  <a:moveTo>
                    <a:pt x="336041" y="0"/>
                  </a:moveTo>
                  <a:lnTo>
                    <a:pt x="249936" y="149351"/>
                  </a:lnTo>
                  <a:lnTo>
                    <a:pt x="193293" y="59054"/>
                  </a:lnTo>
                  <a:lnTo>
                    <a:pt x="169163" y="162813"/>
                  </a:lnTo>
                  <a:lnTo>
                    <a:pt x="8509" y="59054"/>
                  </a:lnTo>
                  <a:lnTo>
                    <a:pt x="107061" y="196214"/>
                  </a:lnTo>
                  <a:lnTo>
                    <a:pt x="0" y="221869"/>
                  </a:lnTo>
                  <a:lnTo>
                    <a:pt x="86105" y="303275"/>
                  </a:lnTo>
                  <a:lnTo>
                    <a:pt x="3175" y="375665"/>
                  </a:lnTo>
                  <a:lnTo>
                    <a:pt x="131190" y="358901"/>
                  </a:lnTo>
                  <a:lnTo>
                    <a:pt x="110236" y="453643"/>
                  </a:lnTo>
                  <a:lnTo>
                    <a:pt x="178562" y="402462"/>
                  </a:lnTo>
                  <a:lnTo>
                    <a:pt x="196341" y="556259"/>
                  </a:lnTo>
                  <a:lnTo>
                    <a:pt x="243712" y="384555"/>
                  </a:lnTo>
                  <a:lnTo>
                    <a:pt x="306577" y="508253"/>
                  </a:lnTo>
                  <a:lnTo>
                    <a:pt x="324485" y="372363"/>
                  </a:lnTo>
                  <a:lnTo>
                    <a:pt x="419862" y="465962"/>
                  </a:lnTo>
                  <a:lnTo>
                    <a:pt x="389636" y="333247"/>
                  </a:lnTo>
                  <a:lnTo>
                    <a:pt x="499872" y="342264"/>
                  </a:lnTo>
                  <a:lnTo>
                    <a:pt x="407415" y="269747"/>
                  </a:lnTo>
                  <a:lnTo>
                    <a:pt x="488188" y="209550"/>
                  </a:lnTo>
                  <a:lnTo>
                    <a:pt x="386461" y="188340"/>
                  </a:lnTo>
                  <a:lnTo>
                    <a:pt x="425323" y="114807"/>
                  </a:lnTo>
                  <a:lnTo>
                    <a:pt x="327532" y="137159"/>
                  </a:lnTo>
                  <a:lnTo>
                    <a:pt x="336041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5033009" y="4918709"/>
              <a:ext cx="500380" cy="556260"/>
            </a:xfrm>
            <a:custGeom>
              <a:avLst/>
              <a:gdLst/>
              <a:ahLst/>
              <a:cxnLst/>
              <a:rect l="l" t="t" r="r" b="b"/>
              <a:pathLst>
                <a:path w="500379" h="556260">
                  <a:moveTo>
                    <a:pt x="249936" y="149351"/>
                  </a:moveTo>
                  <a:lnTo>
                    <a:pt x="336041" y="0"/>
                  </a:lnTo>
                  <a:lnTo>
                    <a:pt x="327532" y="137159"/>
                  </a:lnTo>
                  <a:lnTo>
                    <a:pt x="425323" y="114807"/>
                  </a:lnTo>
                  <a:lnTo>
                    <a:pt x="386461" y="188340"/>
                  </a:lnTo>
                  <a:lnTo>
                    <a:pt x="488188" y="209550"/>
                  </a:lnTo>
                  <a:lnTo>
                    <a:pt x="407415" y="269747"/>
                  </a:lnTo>
                  <a:lnTo>
                    <a:pt x="499872" y="342264"/>
                  </a:lnTo>
                  <a:lnTo>
                    <a:pt x="389636" y="333247"/>
                  </a:lnTo>
                  <a:lnTo>
                    <a:pt x="419862" y="465962"/>
                  </a:lnTo>
                  <a:lnTo>
                    <a:pt x="324485" y="372363"/>
                  </a:lnTo>
                  <a:lnTo>
                    <a:pt x="306577" y="508253"/>
                  </a:lnTo>
                  <a:lnTo>
                    <a:pt x="243712" y="384555"/>
                  </a:lnTo>
                  <a:lnTo>
                    <a:pt x="196341" y="556259"/>
                  </a:lnTo>
                  <a:lnTo>
                    <a:pt x="178562" y="402462"/>
                  </a:lnTo>
                  <a:lnTo>
                    <a:pt x="110236" y="453643"/>
                  </a:lnTo>
                  <a:lnTo>
                    <a:pt x="131190" y="358901"/>
                  </a:lnTo>
                  <a:lnTo>
                    <a:pt x="3175" y="375665"/>
                  </a:lnTo>
                  <a:lnTo>
                    <a:pt x="86105" y="303275"/>
                  </a:lnTo>
                  <a:lnTo>
                    <a:pt x="0" y="221869"/>
                  </a:lnTo>
                  <a:lnTo>
                    <a:pt x="107061" y="196214"/>
                  </a:lnTo>
                  <a:lnTo>
                    <a:pt x="8509" y="59054"/>
                  </a:lnTo>
                  <a:lnTo>
                    <a:pt x="169163" y="162813"/>
                  </a:lnTo>
                  <a:lnTo>
                    <a:pt x="193293" y="59054"/>
                  </a:lnTo>
                  <a:lnTo>
                    <a:pt x="249936" y="14935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3"/>
          <p:cNvSpPr txBox="1"/>
          <p:nvPr/>
        </p:nvSpPr>
        <p:spPr>
          <a:xfrm>
            <a:off x="5231638" y="5110098"/>
            <a:ext cx="958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 smtClean="0">
                <a:latin typeface="Times New Roman"/>
                <a:cs typeface="Times New Roman"/>
              </a:rPr>
              <a:t>2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50" name="object 48"/>
          <p:cNvGrpSpPr/>
          <p:nvPr/>
        </p:nvGrpSpPr>
        <p:grpSpPr>
          <a:xfrm>
            <a:off x="5018532" y="5452871"/>
            <a:ext cx="528955" cy="586740"/>
            <a:chOff x="5018532" y="5452871"/>
            <a:chExt cx="528955" cy="586740"/>
          </a:xfrm>
        </p:grpSpPr>
        <p:sp>
          <p:nvSpPr>
            <p:cNvPr id="51" name="object 49"/>
            <p:cNvSpPr/>
            <p:nvPr/>
          </p:nvSpPr>
          <p:spPr>
            <a:xfrm>
              <a:off x="5033010" y="5467349"/>
              <a:ext cx="500380" cy="558165"/>
            </a:xfrm>
            <a:custGeom>
              <a:avLst/>
              <a:gdLst/>
              <a:ahLst/>
              <a:cxnLst/>
              <a:rect l="l" t="t" r="r" b="b"/>
              <a:pathLst>
                <a:path w="500379" h="558164">
                  <a:moveTo>
                    <a:pt x="336041" y="0"/>
                  </a:moveTo>
                  <a:lnTo>
                    <a:pt x="249936" y="149771"/>
                  </a:lnTo>
                  <a:lnTo>
                    <a:pt x="193293" y="59309"/>
                  </a:lnTo>
                  <a:lnTo>
                    <a:pt x="169163" y="163207"/>
                  </a:lnTo>
                  <a:lnTo>
                    <a:pt x="8509" y="59309"/>
                  </a:lnTo>
                  <a:lnTo>
                    <a:pt x="107061" y="196697"/>
                  </a:lnTo>
                  <a:lnTo>
                    <a:pt x="0" y="222465"/>
                  </a:lnTo>
                  <a:lnTo>
                    <a:pt x="86105" y="304063"/>
                  </a:lnTo>
                  <a:lnTo>
                    <a:pt x="3175" y="376681"/>
                  </a:lnTo>
                  <a:lnTo>
                    <a:pt x="131190" y="359905"/>
                  </a:lnTo>
                  <a:lnTo>
                    <a:pt x="110236" y="454926"/>
                  </a:lnTo>
                  <a:lnTo>
                    <a:pt x="178562" y="403542"/>
                  </a:lnTo>
                  <a:lnTo>
                    <a:pt x="196341" y="557784"/>
                  </a:lnTo>
                  <a:lnTo>
                    <a:pt x="243712" y="385673"/>
                  </a:lnTo>
                  <a:lnTo>
                    <a:pt x="306577" y="509676"/>
                  </a:lnTo>
                  <a:lnTo>
                    <a:pt x="324485" y="373329"/>
                  </a:lnTo>
                  <a:lnTo>
                    <a:pt x="419862" y="467271"/>
                  </a:lnTo>
                  <a:lnTo>
                    <a:pt x="389636" y="334200"/>
                  </a:lnTo>
                  <a:lnTo>
                    <a:pt x="499872" y="343192"/>
                  </a:lnTo>
                  <a:lnTo>
                    <a:pt x="407415" y="270497"/>
                  </a:lnTo>
                  <a:lnTo>
                    <a:pt x="488188" y="210121"/>
                  </a:lnTo>
                  <a:lnTo>
                    <a:pt x="386461" y="188899"/>
                  </a:lnTo>
                  <a:lnTo>
                    <a:pt x="425323" y="115062"/>
                  </a:lnTo>
                  <a:lnTo>
                    <a:pt x="327532" y="137502"/>
                  </a:lnTo>
                  <a:lnTo>
                    <a:pt x="336041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5033010" y="5467349"/>
              <a:ext cx="500380" cy="558165"/>
            </a:xfrm>
            <a:custGeom>
              <a:avLst/>
              <a:gdLst/>
              <a:ahLst/>
              <a:cxnLst/>
              <a:rect l="l" t="t" r="r" b="b"/>
              <a:pathLst>
                <a:path w="500379" h="558164">
                  <a:moveTo>
                    <a:pt x="249936" y="149771"/>
                  </a:moveTo>
                  <a:lnTo>
                    <a:pt x="336041" y="0"/>
                  </a:lnTo>
                  <a:lnTo>
                    <a:pt x="327532" y="137502"/>
                  </a:lnTo>
                  <a:lnTo>
                    <a:pt x="425323" y="115062"/>
                  </a:lnTo>
                  <a:lnTo>
                    <a:pt x="386461" y="188899"/>
                  </a:lnTo>
                  <a:lnTo>
                    <a:pt x="488188" y="210121"/>
                  </a:lnTo>
                  <a:lnTo>
                    <a:pt x="407415" y="270497"/>
                  </a:lnTo>
                  <a:lnTo>
                    <a:pt x="499872" y="343192"/>
                  </a:lnTo>
                  <a:lnTo>
                    <a:pt x="389636" y="334200"/>
                  </a:lnTo>
                  <a:lnTo>
                    <a:pt x="419862" y="467271"/>
                  </a:lnTo>
                  <a:lnTo>
                    <a:pt x="324485" y="373329"/>
                  </a:lnTo>
                  <a:lnTo>
                    <a:pt x="306577" y="509676"/>
                  </a:lnTo>
                  <a:lnTo>
                    <a:pt x="243712" y="385673"/>
                  </a:lnTo>
                  <a:lnTo>
                    <a:pt x="196341" y="557784"/>
                  </a:lnTo>
                  <a:lnTo>
                    <a:pt x="178562" y="403542"/>
                  </a:lnTo>
                  <a:lnTo>
                    <a:pt x="110236" y="454926"/>
                  </a:lnTo>
                  <a:lnTo>
                    <a:pt x="131190" y="359905"/>
                  </a:lnTo>
                  <a:lnTo>
                    <a:pt x="3175" y="376681"/>
                  </a:lnTo>
                  <a:lnTo>
                    <a:pt x="86105" y="304063"/>
                  </a:lnTo>
                  <a:lnTo>
                    <a:pt x="0" y="222465"/>
                  </a:lnTo>
                  <a:lnTo>
                    <a:pt x="107061" y="196697"/>
                  </a:lnTo>
                  <a:lnTo>
                    <a:pt x="8509" y="59309"/>
                  </a:lnTo>
                  <a:lnTo>
                    <a:pt x="169163" y="163207"/>
                  </a:lnTo>
                  <a:lnTo>
                    <a:pt x="193293" y="59309"/>
                  </a:lnTo>
                  <a:lnTo>
                    <a:pt x="249936" y="14977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1"/>
          <p:cNvSpPr txBox="1"/>
          <p:nvPr/>
        </p:nvSpPr>
        <p:spPr>
          <a:xfrm>
            <a:off x="5231638" y="5659323"/>
            <a:ext cx="958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91" name="object 90"/>
          <p:cNvSpPr txBox="1"/>
          <p:nvPr/>
        </p:nvSpPr>
        <p:spPr>
          <a:xfrm>
            <a:off x="5873241" y="5014341"/>
            <a:ext cx="2498090" cy="855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44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Длительное </a:t>
            </a:r>
            <a:r>
              <a:rPr sz="1200" spc="-5" dirty="0">
                <a:latin typeface="Times New Roman"/>
                <a:cs typeface="Times New Roman"/>
              </a:rPr>
              <a:t>ожидание запрошенной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информации </a:t>
            </a:r>
            <a:r>
              <a:rPr sz="1200" spc="-10" dirty="0">
                <a:latin typeface="Times New Roman"/>
                <a:cs typeface="Times New Roman"/>
              </a:rPr>
              <a:t>заведующего, </a:t>
            </a:r>
            <a:r>
              <a:rPr sz="1200" spc="-5" dirty="0">
                <a:latin typeface="Times New Roman"/>
                <a:cs typeface="Times New Roman"/>
              </a:rPr>
              <a:t>старшего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воспитателя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spc="-5" dirty="0">
                <a:latin typeface="Times New Roman"/>
                <a:cs typeface="Times New Roman"/>
              </a:rPr>
              <a:t>Не</a:t>
            </a:r>
            <a:r>
              <a:rPr sz="1200" spc="-10" dirty="0">
                <a:latin typeface="Times New Roman"/>
                <a:cs typeface="Times New Roman"/>
              </a:rPr>
              <a:t> корректно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оформленный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документ</a:t>
            </a:r>
            <a:endParaRPr sz="1200" dirty="0">
              <a:latin typeface="Times New Roman"/>
              <a:cs typeface="Times New Roman"/>
            </a:endParaRPr>
          </a:p>
        </p:txBody>
      </p:sp>
      <p:cxnSp>
        <p:nvCxnSpPr>
          <p:cNvPr id="109" name="Прямая со стрелкой 108"/>
          <p:cNvCxnSpPr/>
          <p:nvPr/>
        </p:nvCxnSpPr>
        <p:spPr bwMode="auto">
          <a:xfrm flipV="1">
            <a:off x="1950593" y="2836398"/>
            <a:ext cx="445520" cy="165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Прямая со стрелкой 109"/>
          <p:cNvCxnSpPr/>
          <p:nvPr/>
        </p:nvCxnSpPr>
        <p:spPr bwMode="auto">
          <a:xfrm flipV="1">
            <a:off x="3900170" y="2819860"/>
            <a:ext cx="571490" cy="165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Прямая со стрелкой 110"/>
          <p:cNvCxnSpPr/>
          <p:nvPr/>
        </p:nvCxnSpPr>
        <p:spPr bwMode="auto">
          <a:xfrm>
            <a:off x="5867780" y="2819860"/>
            <a:ext cx="60518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2" name="Прямая со стрелкой 111"/>
          <p:cNvCxnSpPr/>
          <p:nvPr/>
        </p:nvCxnSpPr>
        <p:spPr bwMode="auto">
          <a:xfrm>
            <a:off x="1210402" y="3633605"/>
            <a:ext cx="7960" cy="5154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Прямая со стрелкой 114"/>
          <p:cNvCxnSpPr/>
          <p:nvPr/>
        </p:nvCxnSpPr>
        <p:spPr bwMode="auto">
          <a:xfrm>
            <a:off x="1684855" y="5303773"/>
            <a:ext cx="60518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17" name="Таблица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19221"/>
              </p:ext>
            </p:extLst>
          </p:nvPr>
        </p:nvGraphicFramePr>
        <p:xfrm>
          <a:off x="522454" y="2114422"/>
          <a:ext cx="1391816" cy="1659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>
                  <a:extLst>
                    <a:ext uri="{9D8B030D-6E8A-4147-A177-3AD203B41FA5}">
                      <a16:colId xmlns:a16="http://schemas.microsoft.com/office/drawing/2014/main" val="2601006799"/>
                    </a:ext>
                  </a:extLst>
                </a:gridCol>
              </a:tblGrid>
              <a:tr h="1212390">
                <a:tc>
                  <a:txBody>
                    <a:bodyPr/>
                    <a:lstStyle/>
                    <a:p>
                      <a:pPr marL="269875" marR="263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Поручение</a:t>
                      </a:r>
                      <a:r>
                        <a:rPr lang="ru-RU" sz="1000" b="0" spc="-6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000" b="0" spc="-26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сборе</a:t>
                      </a:r>
                    </a:p>
                    <a:p>
                      <a:pPr marL="94615" marR="87630" algn="ctr">
                        <a:lnSpc>
                          <a:spcPct val="100000"/>
                        </a:lnSpc>
                      </a:pP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ru-RU" sz="1000" b="0" spc="-6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</a:t>
                      </a:r>
                      <a:r>
                        <a:rPr lang="ru-RU" sz="1000" b="0" spc="-26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личное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3093265"/>
                  </a:ext>
                </a:extLst>
              </a:tr>
              <a:tr h="4469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15-20 мин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677587"/>
                  </a:ext>
                </a:extLst>
              </a:tr>
            </a:tbl>
          </a:graphicData>
        </a:graphic>
      </p:graphicFrame>
      <p:graphicFrame>
        <p:nvGraphicFramePr>
          <p:cNvPr id="118" name="Таблица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78163"/>
              </p:ext>
            </p:extLst>
          </p:nvPr>
        </p:nvGraphicFramePr>
        <p:xfrm>
          <a:off x="2396112" y="2109561"/>
          <a:ext cx="1599823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823">
                  <a:extLst>
                    <a:ext uri="{9D8B030D-6E8A-4147-A177-3AD203B41FA5}">
                      <a16:colId xmlns:a16="http://schemas.microsoft.com/office/drawing/2014/main" val="2601006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69875" marR="263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  подготовка  информации в  зависимости от  объема  информации по  запросу</a:t>
                      </a: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9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дней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77587"/>
                  </a:ext>
                </a:extLst>
              </a:tr>
            </a:tbl>
          </a:graphicData>
        </a:graphic>
      </p:graphicFrame>
      <p:graphicFrame>
        <p:nvGraphicFramePr>
          <p:cNvPr id="121" name="Таблица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76982"/>
              </p:ext>
            </p:extLst>
          </p:nvPr>
        </p:nvGraphicFramePr>
        <p:xfrm>
          <a:off x="4471660" y="2122203"/>
          <a:ext cx="1391816" cy="165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>
                  <a:extLst>
                    <a:ext uri="{9D8B030D-6E8A-4147-A177-3AD203B41FA5}">
                      <a16:colId xmlns:a16="http://schemas.microsoft.com/office/drawing/2014/main" val="2601006799"/>
                    </a:ext>
                  </a:extLst>
                </a:gridCol>
              </a:tblGrid>
              <a:tr h="1151324">
                <a:tc>
                  <a:txBody>
                    <a:bodyPr/>
                    <a:lstStyle/>
                    <a:p>
                      <a:pPr marL="269875" marR="263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 подготовленных  документов</a:t>
                      </a: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93265"/>
                  </a:ext>
                </a:extLst>
              </a:tr>
              <a:tr h="5002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15 - 40 мин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77587"/>
                  </a:ext>
                </a:extLst>
              </a:tr>
            </a:tbl>
          </a:graphicData>
        </a:graphic>
      </p:graphicFrame>
      <p:graphicFrame>
        <p:nvGraphicFramePr>
          <p:cNvPr id="124" name="Таблица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14258"/>
              </p:ext>
            </p:extLst>
          </p:nvPr>
        </p:nvGraphicFramePr>
        <p:xfrm>
          <a:off x="6472963" y="2122203"/>
          <a:ext cx="1339397" cy="1659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397">
                  <a:extLst>
                    <a:ext uri="{9D8B030D-6E8A-4147-A177-3AD203B41FA5}">
                      <a16:colId xmlns:a16="http://schemas.microsoft.com/office/drawing/2014/main" val="2601006799"/>
                    </a:ext>
                  </a:extLst>
                </a:gridCol>
              </a:tblGrid>
              <a:tr h="1212390">
                <a:tc>
                  <a:txBody>
                    <a:bodyPr/>
                    <a:lstStyle/>
                    <a:p>
                      <a:pPr marL="297180" marR="287655" indent="-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Проверка </a:t>
                      </a:r>
                      <a:r>
                        <a:rPr lang="ru-RU" sz="1000" b="0" spc="-26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сведени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</a:p>
                    <a:p>
                      <a:pPr marL="95885" marR="86995" algn="ctr">
                        <a:lnSpc>
                          <a:spcPct val="100000"/>
                        </a:lnSpc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редакт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ан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е, 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возврат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для </a:t>
                      </a:r>
                      <a:r>
                        <a:rPr lang="ru-RU" sz="1000" b="0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корректировки,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правки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93265"/>
                  </a:ext>
                </a:extLst>
              </a:tr>
              <a:tr h="4469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60 - 95мин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77587"/>
                  </a:ext>
                </a:extLst>
              </a:tr>
            </a:tbl>
          </a:graphicData>
        </a:graphic>
      </p:graphicFrame>
      <p:graphicFrame>
        <p:nvGraphicFramePr>
          <p:cNvPr id="125" name="Таблица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14735"/>
              </p:ext>
            </p:extLst>
          </p:nvPr>
        </p:nvGraphicFramePr>
        <p:xfrm>
          <a:off x="581002" y="4205032"/>
          <a:ext cx="1391816" cy="1659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>
                  <a:extLst>
                    <a:ext uri="{9D8B030D-6E8A-4147-A177-3AD203B41FA5}">
                      <a16:colId xmlns:a16="http://schemas.microsoft.com/office/drawing/2014/main" val="2601006799"/>
                    </a:ext>
                  </a:extLst>
                </a:gridCol>
              </a:tblGrid>
              <a:tr h="1212390">
                <a:tc>
                  <a:txBody>
                    <a:bodyPr/>
                    <a:lstStyle/>
                    <a:p>
                      <a:pPr marL="122555" marR="113664" indent="-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Правка </a:t>
                      </a:r>
                      <a:r>
                        <a:rPr lang="ru-RU" sz="1000" b="0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информации,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коррек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иро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вка  оформления</a:t>
                      </a: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93265"/>
                  </a:ext>
                </a:extLst>
              </a:tr>
              <a:tr h="4469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40-60 мин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77587"/>
                  </a:ext>
                </a:extLst>
              </a:tr>
            </a:tbl>
          </a:graphicData>
        </a:graphic>
      </p:graphicFrame>
      <p:graphicFrame>
        <p:nvGraphicFramePr>
          <p:cNvPr id="129" name="Таблица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42224"/>
              </p:ext>
            </p:extLst>
          </p:nvPr>
        </p:nvGraphicFramePr>
        <p:xfrm>
          <a:off x="2366552" y="4205032"/>
          <a:ext cx="2105108" cy="160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08">
                  <a:extLst>
                    <a:ext uri="{9D8B030D-6E8A-4147-A177-3AD203B41FA5}">
                      <a16:colId xmlns:a16="http://schemas.microsoft.com/office/drawing/2014/main" val="2601006799"/>
                    </a:ext>
                  </a:extLst>
                </a:gridCol>
              </a:tblGrid>
              <a:tr h="1248678">
                <a:tc>
                  <a:txBody>
                    <a:bodyPr/>
                    <a:lstStyle/>
                    <a:p>
                      <a:pPr marL="99060" marR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Доработка</a:t>
                      </a:r>
                      <a:r>
                        <a:rPr lang="ru-RU" sz="1000" b="0" spc="-4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оформление</a:t>
                      </a:r>
                      <a:r>
                        <a:rPr lang="ru-RU" sz="1000" b="0" spc="-6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lang="ru-RU" sz="1000" b="0" spc="-25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 едином</a:t>
                      </a:r>
                      <a:r>
                        <a:rPr lang="ru-RU" sz="1000" b="0" spc="-4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стиле,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01625" marR="294005" algn="ctr">
                        <a:lnSpc>
                          <a:spcPct val="100000"/>
                        </a:lnSpc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размещен</a:t>
                      </a:r>
                      <a:r>
                        <a:rPr lang="ru-RU" sz="1000" b="0" spc="-1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000" b="0" spc="-4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lang="ru-RU" sz="1000" b="0" spc="-2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или 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передача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лицу,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запросившему </a:t>
                      </a:r>
                      <a:r>
                        <a:rPr lang="ru-RU" sz="1000" b="0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информацию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93265"/>
                  </a:ext>
                </a:extLst>
              </a:tr>
              <a:tr h="3515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40-60 мин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77587"/>
                  </a:ext>
                </a:extLst>
              </a:tr>
            </a:tbl>
          </a:graphicData>
        </a:graphic>
      </p:graphicFrame>
      <p:sp>
        <p:nvSpPr>
          <p:cNvPr id="130" name="TextBox 129"/>
          <p:cNvSpPr txBox="1"/>
          <p:nvPr/>
        </p:nvSpPr>
        <p:spPr>
          <a:xfrm>
            <a:off x="494381" y="6241878"/>
            <a:ext cx="5085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затраты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4 часов до 2 дней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217" y="3510843"/>
            <a:ext cx="413341" cy="40775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70" y="3445679"/>
            <a:ext cx="413341" cy="407756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645" y="3531408"/>
            <a:ext cx="413341" cy="407756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21" y="5601386"/>
            <a:ext cx="413341" cy="407756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15" y="5552282"/>
            <a:ext cx="413341" cy="407756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730" y="3505091"/>
            <a:ext cx="431751" cy="413508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274" y="5547361"/>
            <a:ext cx="416207" cy="398621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856" y="3536256"/>
            <a:ext cx="449614" cy="430616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550" y="3517518"/>
            <a:ext cx="433435" cy="415121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668" y="5624668"/>
            <a:ext cx="515491" cy="462620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455" y="3559731"/>
            <a:ext cx="515491" cy="4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952328" cy="505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300" y="140186"/>
            <a:ext cx="5449825" cy="1015663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проекта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документооборота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ДОУ»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29470" y="1522936"/>
            <a:ext cx="5328592" cy="72262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централизованного  финансирования для обновления орг. техники 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29470" y="3140968"/>
            <a:ext cx="5328592" cy="30243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 которых требуется на локальном уровне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достаточного количества ПК в ДОО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системы хранения электронных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возможности оперативного поиска информации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документов, отчетов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 оформленный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документооборот, скопление бумажных документов.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ожидание запрошенной информации заведующего, старшего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исполнительская дисциплина и проблемы контроля сотрудников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29470" y="2331952"/>
            <a:ext cx="5328592" cy="72262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Региональный уровень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Times New Roman"/>
                <a:ea typeface="Times New Roman" panose="02020603050405020304" pitchFamily="18" charset="0"/>
                <a:cs typeface="Times New Roman"/>
              </a:rPr>
              <a:t>Отсутствие курса по ведению электронного документооборота в программе подготовки </a:t>
            </a:r>
            <a:r>
              <a:rPr lang="ru-RU" sz="1400" dirty="0" smtClean="0">
                <a:latin typeface="Times New Roman"/>
                <a:ea typeface="Times New Roman" panose="02020603050405020304" pitchFamily="18" charset="0"/>
                <a:cs typeface="Times New Roman"/>
              </a:rPr>
              <a:t>персонала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8710" y="104414"/>
            <a:ext cx="6249633" cy="400110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</p:txBody>
      </p:sp>
      <p:pic>
        <p:nvPicPr>
          <p:cNvPr id="3074" name="Picture 2" descr="https://783lab.com/wp-content/uploads/2017/04/a-woman-who-wonders-that-natto-becomes-constip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15308"/>
            <a:ext cx="5328592" cy="405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 bwMode="auto">
          <a:xfrm>
            <a:off x="5927784" y="1177024"/>
            <a:ext cx="3036809" cy="2304256"/>
          </a:xfrm>
          <a:prstGeom prst="cloudCallout">
            <a:avLst>
              <a:gd name="adj1" fmla="val -49262"/>
              <a:gd name="adj2" fmla="val 5792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нужного файла в ПК. Потеря важных документов и информации в ПК</a:t>
            </a:r>
          </a:p>
        </p:txBody>
      </p:sp>
      <p:sp>
        <p:nvSpPr>
          <p:cNvPr id="12" name="Выноска-облако 11"/>
          <p:cNvSpPr/>
          <p:nvPr/>
        </p:nvSpPr>
        <p:spPr bwMode="auto">
          <a:xfrm>
            <a:off x="3203848" y="529352"/>
            <a:ext cx="2856525" cy="2088232"/>
          </a:xfrm>
          <a:prstGeom prst="cloudCallout">
            <a:avLst>
              <a:gd name="adj1" fmla="val -3301"/>
              <a:gd name="adj2" fmla="val 8014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лишних копий документов</a:t>
            </a:r>
          </a:p>
        </p:txBody>
      </p:sp>
      <p:sp>
        <p:nvSpPr>
          <p:cNvPr id="13" name="Выноска-облако 12"/>
          <p:cNvSpPr/>
          <p:nvPr/>
        </p:nvSpPr>
        <p:spPr bwMode="auto">
          <a:xfrm>
            <a:off x="6084273" y="3664352"/>
            <a:ext cx="2880320" cy="2088232"/>
          </a:xfrm>
          <a:prstGeom prst="cloudCallout">
            <a:avLst>
              <a:gd name="adj1" fmla="val -53527"/>
              <a:gd name="adj2" fmla="val 5335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подготовке документов, отчетов</a:t>
            </a:r>
          </a:p>
        </p:txBody>
      </p:sp>
      <p:sp>
        <p:nvSpPr>
          <p:cNvPr id="14" name="Выноска-облако 13"/>
          <p:cNvSpPr/>
          <p:nvPr/>
        </p:nvSpPr>
        <p:spPr bwMode="auto">
          <a:xfrm>
            <a:off x="143393" y="1949176"/>
            <a:ext cx="3276479" cy="2306692"/>
          </a:xfrm>
          <a:prstGeom prst="cloudCallout">
            <a:avLst>
              <a:gd name="adj1" fmla="val 43337"/>
              <a:gd name="adj2" fmla="val 5185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Устаревшие и ненужные документы в ПК. Нет времени для разбора документов в ПК</a:t>
            </a:r>
          </a:p>
        </p:txBody>
      </p:sp>
      <p:sp>
        <p:nvSpPr>
          <p:cNvPr id="15" name="Выноска-облако 14"/>
          <p:cNvSpPr/>
          <p:nvPr/>
        </p:nvSpPr>
        <p:spPr bwMode="auto">
          <a:xfrm>
            <a:off x="395536" y="4797152"/>
            <a:ext cx="2304256" cy="1584176"/>
          </a:xfrm>
          <a:prstGeom prst="cloudCallout">
            <a:avLst>
              <a:gd name="adj1" fmla="val 56874"/>
              <a:gd name="adj2" fmla="val 2982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проблемы</a:t>
            </a:r>
          </a:p>
        </p:txBody>
      </p:sp>
      <p:pic>
        <p:nvPicPr>
          <p:cNvPr id="11" name="Google Shape;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1854" y="5301209"/>
            <a:ext cx="2102273" cy="1602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7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88640"/>
            <a:ext cx="70567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документооборота в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педагогических работников ДОУ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способ картирования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9" name="Прямая со стрелкой 108"/>
          <p:cNvCxnSpPr/>
          <p:nvPr/>
        </p:nvCxnSpPr>
        <p:spPr bwMode="auto">
          <a:xfrm flipV="1">
            <a:off x="1950593" y="2836398"/>
            <a:ext cx="445520" cy="165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Прямая со стрелкой 109"/>
          <p:cNvCxnSpPr/>
          <p:nvPr/>
        </p:nvCxnSpPr>
        <p:spPr bwMode="auto">
          <a:xfrm flipV="1">
            <a:off x="3900170" y="2819860"/>
            <a:ext cx="571490" cy="165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Прямая со стрелкой 110"/>
          <p:cNvCxnSpPr/>
          <p:nvPr/>
        </p:nvCxnSpPr>
        <p:spPr bwMode="auto">
          <a:xfrm>
            <a:off x="5867780" y="2819860"/>
            <a:ext cx="60518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2" name="Прямая со стрелкой 111"/>
          <p:cNvCxnSpPr/>
          <p:nvPr/>
        </p:nvCxnSpPr>
        <p:spPr bwMode="auto">
          <a:xfrm>
            <a:off x="1210402" y="3633605"/>
            <a:ext cx="7960" cy="5154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Прямая со стрелкой 114"/>
          <p:cNvCxnSpPr/>
          <p:nvPr/>
        </p:nvCxnSpPr>
        <p:spPr bwMode="auto">
          <a:xfrm>
            <a:off x="1684855" y="5303773"/>
            <a:ext cx="60518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17" name="Таблица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39519"/>
              </p:ext>
            </p:extLst>
          </p:nvPr>
        </p:nvGraphicFramePr>
        <p:xfrm>
          <a:off x="359503" y="2114422"/>
          <a:ext cx="1554767" cy="178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767">
                  <a:extLst>
                    <a:ext uri="{9D8B030D-6E8A-4147-A177-3AD203B41FA5}">
                      <a16:colId xmlns:a16="http://schemas.microsoft.com/office/drawing/2014/main" val="2601006799"/>
                    </a:ext>
                  </a:extLst>
                </a:gridCol>
              </a:tblGrid>
              <a:tr h="1386586">
                <a:tc>
                  <a:txBody>
                    <a:bodyPr/>
                    <a:lstStyle/>
                    <a:p>
                      <a:pPr marL="269875" marR="263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Поручение о сборе необходимой информации через мессенджер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Viber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9875" marR="263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3093265"/>
                  </a:ext>
                </a:extLst>
              </a:tr>
              <a:tr h="39529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 мин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677587"/>
                  </a:ext>
                </a:extLst>
              </a:tr>
            </a:tbl>
          </a:graphicData>
        </a:graphic>
      </p:graphicFrame>
      <p:graphicFrame>
        <p:nvGraphicFramePr>
          <p:cNvPr id="118" name="Таблица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50827"/>
              </p:ext>
            </p:extLst>
          </p:nvPr>
        </p:nvGraphicFramePr>
        <p:xfrm>
          <a:off x="2396112" y="2109560"/>
          <a:ext cx="1599823" cy="186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823">
                  <a:extLst>
                    <a:ext uri="{9D8B030D-6E8A-4147-A177-3AD203B41FA5}">
                      <a16:colId xmlns:a16="http://schemas.microsoft.com/office/drawing/2014/main" val="2601006799"/>
                    </a:ext>
                  </a:extLst>
                </a:gridCol>
              </a:tblGrid>
              <a:tr h="1360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Сбор и подготовка информации в зависимости от объема информации по запросу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93265"/>
                  </a:ext>
                </a:extLst>
              </a:tr>
              <a:tr h="501770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30-120 минут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77587"/>
                  </a:ext>
                </a:extLst>
              </a:tr>
            </a:tbl>
          </a:graphicData>
        </a:graphic>
      </p:graphicFrame>
      <p:graphicFrame>
        <p:nvGraphicFramePr>
          <p:cNvPr id="121" name="Таблица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1264"/>
              </p:ext>
            </p:extLst>
          </p:nvPr>
        </p:nvGraphicFramePr>
        <p:xfrm>
          <a:off x="4471660" y="2122203"/>
          <a:ext cx="1391816" cy="180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>
                  <a:extLst>
                    <a:ext uri="{9D8B030D-6E8A-4147-A177-3AD203B41FA5}">
                      <a16:colId xmlns:a16="http://schemas.microsoft.com/office/drawing/2014/main" val="2601006799"/>
                    </a:ext>
                  </a:extLst>
                </a:gridCol>
              </a:tblGrid>
              <a:tr h="1282915">
                <a:tc>
                  <a:txBody>
                    <a:bodyPr/>
                    <a:lstStyle/>
                    <a:p>
                      <a:pPr marL="269875" marR="263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 подготовленных  документов</a:t>
                      </a: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93265"/>
                  </a:ext>
                </a:extLst>
              </a:tr>
              <a:tr h="51789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мин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77587"/>
                  </a:ext>
                </a:extLst>
              </a:tr>
            </a:tbl>
          </a:graphicData>
        </a:graphic>
      </p:graphicFrame>
      <p:graphicFrame>
        <p:nvGraphicFramePr>
          <p:cNvPr id="124" name="Таблица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34090"/>
              </p:ext>
            </p:extLst>
          </p:nvPr>
        </p:nvGraphicFramePr>
        <p:xfrm>
          <a:off x="6472963" y="2122203"/>
          <a:ext cx="1339397" cy="177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397">
                  <a:extLst>
                    <a:ext uri="{9D8B030D-6E8A-4147-A177-3AD203B41FA5}">
                      <a16:colId xmlns:a16="http://schemas.microsoft.com/office/drawing/2014/main" val="2601006799"/>
                    </a:ext>
                  </a:extLst>
                </a:gridCol>
              </a:tblGrid>
              <a:tr h="1283075">
                <a:tc>
                  <a:txBody>
                    <a:bodyPr/>
                    <a:lstStyle/>
                    <a:p>
                      <a:pPr marL="297180" marR="287655" indent="-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Проверка </a:t>
                      </a:r>
                      <a:r>
                        <a:rPr lang="ru-RU" sz="1000" b="0" spc="-26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сведени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</a:p>
                    <a:p>
                      <a:pPr marL="95885" marR="86995" algn="ctr">
                        <a:lnSpc>
                          <a:spcPct val="100000"/>
                        </a:lnSpc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редакт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ан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е, 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возврат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для </a:t>
                      </a:r>
                      <a:r>
                        <a:rPr lang="ru-RU" sz="1000" b="0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корректировки,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правки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93265"/>
                  </a:ext>
                </a:extLst>
              </a:tr>
              <a:tr h="4910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77587"/>
                  </a:ext>
                </a:extLst>
              </a:tr>
            </a:tbl>
          </a:graphicData>
        </a:graphic>
      </p:graphicFrame>
      <p:graphicFrame>
        <p:nvGraphicFramePr>
          <p:cNvPr id="125" name="Таблица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574278"/>
              </p:ext>
            </p:extLst>
          </p:nvPr>
        </p:nvGraphicFramePr>
        <p:xfrm>
          <a:off x="359503" y="4205032"/>
          <a:ext cx="1613315" cy="181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315">
                  <a:extLst>
                    <a:ext uri="{9D8B030D-6E8A-4147-A177-3AD203B41FA5}">
                      <a16:colId xmlns:a16="http://schemas.microsoft.com/office/drawing/2014/main" val="2601006799"/>
                    </a:ext>
                  </a:extLst>
                </a:gridCol>
              </a:tblGrid>
              <a:tr h="1325792">
                <a:tc>
                  <a:txBody>
                    <a:bodyPr/>
                    <a:lstStyle/>
                    <a:p>
                      <a:pPr marL="122555" marR="113664" indent="-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Правка </a:t>
                      </a:r>
                      <a:r>
                        <a:rPr lang="ru-RU" sz="1000" b="0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информации,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коррек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иро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вка  оформления</a:t>
                      </a: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93265"/>
                  </a:ext>
                </a:extLst>
              </a:tr>
              <a:tr h="48880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мин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77587"/>
                  </a:ext>
                </a:extLst>
              </a:tr>
            </a:tbl>
          </a:graphicData>
        </a:graphic>
      </p:graphicFrame>
      <p:graphicFrame>
        <p:nvGraphicFramePr>
          <p:cNvPr id="129" name="Таблица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728668"/>
              </p:ext>
            </p:extLst>
          </p:nvPr>
        </p:nvGraphicFramePr>
        <p:xfrm>
          <a:off x="2366552" y="4205032"/>
          <a:ext cx="1629383" cy="181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383">
                  <a:extLst>
                    <a:ext uri="{9D8B030D-6E8A-4147-A177-3AD203B41FA5}">
                      <a16:colId xmlns:a16="http://schemas.microsoft.com/office/drawing/2014/main" val="2601006799"/>
                    </a:ext>
                  </a:extLst>
                </a:gridCol>
              </a:tblGrid>
              <a:tr h="1248678">
                <a:tc>
                  <a:txBody>
                    <a:bodyPr/>
                    <a:lstStyle/>
                    <a:p>
                      <a:pPr marL="99060" marR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Доработка</a:t>
                      </a:r>
                      <a:r>
                        <a:rPr lang="ru-RU" sz="1000" b="0" spc="-4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оформление</a:t>
                      </a:r>
                      <a:r>
                        <a:rPr lang="ru-RU" sz="1000" b="0" spc="-6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lang="ru-RU" sz="1000" b="0" spc="-25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 едином</a:t>
                      </a:r>
                      <a:r>
                        <a:rPr lang="ru-RU" sz="1000" b="0" spc="-4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стиле,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01625" marR="294005" algn="ctr">
                        <a:lnSpc>
                          <a:spcPct val="100000"/>
                        </a:lnSpc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размещен</a:t>
                      </a:r>
                      <a:r>
                        <a:rPr lang="ru-RU" sz="1000" b="0" spc="-1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000" b="0" spc="-4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lang="ru-RU" sz="1000" b="0" spc="-2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или 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передача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лицу,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запросившему </a:t>
                      </a:r>
                      <a:r>
                        <a:rPr lang="ru-RU" sz="1000" b="0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информацию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93265"/>
                  </a:ext>
                </a:extLst>
              </a:tr>
              <a:tr h="3515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 мин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77587"/>
                  </a:ext>
                </a:extLst>
              </a:tr>
            </a:tbl>
          </a:graphicData>
        </a:graphic>
      </p:graphicFrame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3BD75B4-7A6D-4FA2-A466-7B3DFA277AFE}"/>
              </a:ext>
            </a:extLst>
          </p:cNvPr>
          <p:cNvSpPr/>
          <p:nvPr/>
        </p:nvSpPr>
        <p:spPr>
          <a:xfrm>
            <a:off x="4865394" y="4942345"/>
            <a:ext cx="3456384" cy="7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40мин - 2ч 30мин</a:t>
            </a:r>
          </a:p>
        </p:txBody>
      </p:sp>
    </p:spTree>
    <p:extLst>
      <p:ext uri="{BB962C8B-B14F-4D97-AF65-F5344CB8AC3E}">
        <p14:creationId xmlns:p14="http://schemas.microsoft.com/office/powerpoint/2010/main" val="317653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36512" y="0"/>
            <a:ext cx="9180512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01" y="116632"/>
            <a:ext cx="8466485" cy="1200329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устранению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документооборота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ДОУ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S Tex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449035"/>
              </p:ext>
            </p:extLst>
          </p:nvPr>
        </p:nvGraphicFramePr>
        <p:xfrm>
          <a:off x="161255" y="1124744"/>
          <a:ext cx="8784976" cy="486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984">
                  <a:extLst>
                    <a:ext uri="{9D8B030D-6E8A-4147-A177-3AD203B41FA5}">
                      <a16:colId xmlns:a16="http://schemas.microsoft.com/office/drawing/2014/main" val="2107034365"/>
                    </a:ext>
                  </a:extLst>
                </a:gridCol>
              </a:tblGrid>
              <a:tr h="428815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87">
                <a:tc rowSpan="2">
                  <a:txBody>
                    <a:bodyPr/>
                    <a:lstStyle/>
                    <a:p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нужного файла в ПК. Потеря важных документов и информации в ПК.</a:t>
                      </a:r>
                    </a:p>
                    <a:p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лишних копий документов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файлов на ПК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16.01.2021-20.01.2023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разных учетных записей на ПК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ДОУ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16.01.2021-20.01.2023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95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Устаревшие и ненужные документы в ПК.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времени для разбора документов в ПК.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Хронометраж рабочего времени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16.01.2023-29.01.2023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по развитию самоорганизации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16.01.2023-29.01.2023</a:t>
                      </a:r>
                      <a:endParaRPr lang="ru-RU" sz="1300" b="0" kern="1200" dirty="0" smtClean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871"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при подготовке документов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создания документов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30.01.2023-19.02.2023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шаблонов документов 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30.01.2023-19.02.2023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банка готовых документов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20.02.2023-23.02.2023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ГОСТ по делопроизводству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20.02.2023-28.02.2023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83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проблемы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нового ПК.</a:t>
                      </a:r>
                    </a:p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имеющегося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ДОУ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r>
                        <a:rPr lang="ru-RU" sz="13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300" b="0" kern="1200" dirty="0">
                        <a:solidFill>
                          <a:srgbClr val="0033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9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0139"/>
            <a:ext cx="6912768" cy="1015663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проекта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документооборота в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педагогических работников ДОУ»</a:t>
            </a:r>
            <a:endParaRPr lang="ru-RU" sz="2000" b="1" dirty="0">
              <a:solidFill>
                <a:srgbClr val="BBE0E3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S Text"/>
            </a:endParaRP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86501"/>
              </p:ext>
            </p:extLst>
          </p:nvPr>
        </p:nvGraphicFramePr>
        <p:xfrm>
          <a:off x="467545" y="1268760"/>
          <a:ext cx="8496942" cy="23744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5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14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(ед.изм)</a:t>
                      </a:r>
                      <a:endParaRPr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Полученный</a:t>
                      </a: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результат,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endParaRPr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2032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документооборота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1400" spc="-3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r>
                        <a:rPr sz="14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</a:t>
                      </a:r>
                      <a:endParaRPr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937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pc="-5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</a:t>
                      </a:r>
                      <a:r>
                        <a:rPr lang="ru-RU" sz="1400" kern="12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kern="1200" spc="-5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kern="12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pc="-5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дня</a:t>
                      </a:r>
                      <a:endParaRPr lang="ru-RU" sz="1400" b="1" kern="1200" spc="-5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937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400" kern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мин </a:t>
                      </a:r>
                      <a:r>
                        <a:rPr kumimoji="0" lang="ru-RU" sz="1400" u="none" strike="noStrike" kern="1200" cap="none" spc="-5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400" kern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400" kern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2ч. </a:t>
                      </a:r>
                      <a:r>
                        <a:rPr lang="ru-RU" sz="1400" kern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400" kern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400" b="1" kern="1200" spc="-5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937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9695" marR="91440" indent="444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</a:t>
                      </a:r>
                      <a:r>
                        <a:rPr sz="14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временных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</a:t>
                      </a:r>
                      <a:r>
                        <a:rPr sz="14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1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документооборот </a:t>
                      </a:r>
                      <a:r>
                        <a:rPr sz="1400" spc="-3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</a:t>
                      </a:r>
                      <a:r>
                        <a:rPr sz="14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400" spc="-1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9695" marR="91440" lvl="0" indent="444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Качественное выполнение воспитателями основных функций</a:t>
                      </a:r>
                      <a:r>
                        <a:rPr lang="ru-RU" sz="1400" b="0" baseline="0" dirty="0" smtClean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 образовательной деятельности</a:t>
                      </a:r>
                      <a:endParaRPr lang="ru-RU" sz="1400" b="0" dirty="0" smtClean="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99695" marR="91440" indent="444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937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97684532"/>
              </p:ext>
            </p:extLst>
          </p:nvPr>
        </p:nvGraphicFramePr>
        <p:xfrm>
          <a:off x="2627784" y="4050484"/>
          <a:ext cx="4560169" cy="265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E71136-5CD7-428D-A0AC-96A4BEA524CF}"/>
              </a:ext>
            </a:extLst>
          </p:cNvPr>
          <p:cNvSpPr/>
          <p:nvPr/>
        </p:nvSpPr>
        <p:spPr>
          <a:xfrm>
            <a:off x="2195737" y="3810385"/>
            <a:ext cx="537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0119AA4-4201-4226-8F6F-7617CFDBFE58}"/>
              </a:ext>
            </a:extLst>
          </p:cNvPr>
          <p:cNvCxnSpPr>
            <a:cxnSpLocks/>
          </p:cNvCxnSpPr>
          <p:nvPr/>
        </p:nvCxnSpPr>
        <p:spPr bwMode="auto">
          <a:xfrm flipH="1">
            <a:off x="4932040" y="4610691"/>
            <a:ext cx="45433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Стрелка вниз 10">
            <a:extLst>
              <a:ext uri="{FF2B5EF4-FFF2-40B4-BE49-F238E27FC236}">
                <a16:creationId xmlns:a16="http://schemas.microsoft.com/office/drawing/2014/main" id="{1D3D4D1B-BA5F-4D73-BFF0-D7E6014E8A1C}"/>
              </a:ext>
            </a:extLst>
          </p:cNvPr>
          <p:cNvSpPr/>
          <p:nvPr/>
        </p:nvSpPr>
        <p:spPr bwMode="auto">
          <a:xfrm>
            <a:off x="5395145" y="4610691"/>
            <a:ext cx="225918" cy="1272701"/>
          </a:xfrm>
          <a:prstGeom prst="downArrow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BD446A0-B291-4C1B-B1EF-D50B577DD80D}"/>
              </a:ext>
            </a:extLst>
          </p:cNvPr>
          <p:cNvSpPr/>
          <p:nvPr/>
        </p:nvSpPr>
        <p:spPr>
          <a:xfrm>
            <a:off x="2195737" y="5313841"/>
            <a:ext cx="1368152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3ч. </a:t>
            </a:r>
            <a:r>
              <a:rPr lang="ru-RU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мин–2дней</a:t>
            </a:r>
            <a:endParaRPr lang="ru-RU" b="1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9706EF-EF7A-4AFB-BBF9-2D07BE2FC9D0}"/>
              </a:ext>
            </a:extLst>
          </p:cNvPr>
          <p:cNvSpPr/>
          <p:nvPr/>
        </p:nvSpPr>
        <p:spPr>
          <a:xfrm>
            <a:off x="6099869" y="5637006"/>
            <a:ext cx="1228230" cy="68480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310"/>
              </a:spcBef>
            </a:pPr>
            <a:r>
              <a:rPr lang="ru-RU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мин–</a:t>
            </a:r>
          </a:p>
          <a:p>
            <a:pPr>
              <a:spcBef>
                <a:spcPts val="310"/>
              </a:spcBef>
            </a:pPr>
            <a:r>
              <a:rPr lang="ru-RU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2ч </a:t>
            </a:r>
            <a:r>
              <a:rPr lang="ru-RU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</a:t>
            </a:r>
            <a:endParaRPr lang="ru-RU" b="1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99173C4-E9A0-4E71-AE3B-16D12098F8EC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2879813" y="4610691"/>
            <a:ext cx="1044115" cy="7031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50B1E91-3F1E-40BF-804E-74599C9890F7}"/>
              </a:ext>
            </a:extLst>
          </p:cNvPr>
          <p:cNvCxnSpPr>
            <a:cxnSpLocks/>
          </p:cNvCxnSpPr>
          <p:nvPr/>
        </p:nvCxnSpPr>
        <p:spPr bwMode="auto">
          <a:xfrm flipH="1">
            <a:off x="5741878" y="5882922"/>
            <a:ext cx="357991" cy="2103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0064" y="4584544"/>
            <a:ext cx="155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 на 87%</a:t>
            </a:r>
          </a:p>
        </p:txBody>
      </p:sp>
    </p:spTree>
    <p:extLst>
      <p:ext uri="{BB962C8B-B14F-4D97-AF65-F5344CB8AC3E}">
        <p14:creationId xmlns:p14="http://schemas.microsoft.com/office/powerpoint/2010/main" val="4374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17982</TotalTime>
  <Words>1019</Words>
  <Application>Microsoft Office PowerPoint</Application>
  <PresentationFormat>Экран (4:3)</PresentationFormat>
  <Paragraphs>310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Futura PT Book</vt:lpstr>
      <vt:lpstr>Futura PT Medium</vt:lpstr>
      <vt:lpstr>Times New Roman</vt:lpstr>
      <vt:lpstr>YS Text</vt:lpstr>
      <vt:lpstr>Оформление по умолчанию</vt:lpstr>
      <vt:lpstr>«Оптимизация  документооборота в  деятельности педагогических  работников ДОУ»</vt:lpstr>
      <vt:lpstr>Паспорт Lean-проекта  «Оптимизация документооборота в  деятельности педагогических работников ДОУ»</vt:lpstr>
      <vt:lpstr>Команда Lean-проекта «Оптимизация документооборота в  деятельности педагогических работников ДОУ»</vt:lpstr>
      <vt:lpstr>Презентация PowerPoint</vt:lpstr>
      <vt:lpstr>Пирамида проблем проекта «Оптимизация документооборота в  деятельности педагогических работников ДОУ»</vt:lpstr>
      <vt:lpstr>Проблемы</vt:lpstr>
      <vt:lpstr>Презентация PowerPoint</vt:lpstr>
      <vt:lpstr>План мероприятий по устранению проблем «Оптимизация документооборота в деятельности педагогических работников ДОУ»  </vt:lpstr>
      <vt:lpstr>Достигнутые результаты проекта «Оптимизация документооборота в  деятельности педагогических работников ДОУ»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проекта: «Оптимизация документооборота в  деятельности педагогических работников ДОУ» </vt:lpstr>
      <vt:lpstr>Бюджет проекта: «Оптимизация документооборота в  деятельности педагогических работников ДОУ»»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555</cp:lastModifiedBy>
  <cp:revision>710</cp:revision>
  <cp:lastPrinted>2019-02-18T01:46:55Z</cp:lastPrinted>
  <dcterms:created xsi:type="dcterms:W3CDTF">2007-01-29T08:57:19Z</dcterms:created>
  <dcterms:modified xsi:type="dcterms:W3CDTF">2023-03-31T08:54:22Z</dcterms:modified>
</cp:coreProperties>
</file>